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06" r:id="rId2"/>
    <p:sldId id="357" r:id="rId3"/>
    <p:sldId id="358" r:id="rId4"/>
    <p:sldId id="359" r:id="rId5"/>
    <p:sldId id="361" r:id="rId6"/>
    <p:sldId id="362" r:id="rId7"/>
    <p:sldId id="363" r:id="rId8"/>
    <p:sldId id="364" r:id="rId9"/>
    <p:sldId id="369" r:id="rId10"/>
    <p:sldId id="376" r:id="rId11"/>
    <p:sldId id="377" r:id="rId12"/>
    <p:sldId id="365" r:id="rId13"/>
    <p:sldId id="366" r:id="rId14"/>
    <p:sldId id="372" r:id="rId15"/>
    <p:sldId id="367" r:id="rId16"/>
    <p:sldId id="373" r:id="rId17"/>
    <p:sldId id="374" r:id="rId18"/>
    <p:sldId id="375" r:id="rId19"/>
    <p:sldId id="36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ADCFF1"/>
    <a:srgbClr val="FFFF66"/>
    <a:srgbClr val="66FF33"/>
    <a:srgbClr val="990099"/>
    <a:srgbClr val="FF00FF"/>
    <a:srgbClr val="F2ACE0"/>
    <a:srgbClr val="CC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8" autoAdjust="0"/>
    <p:restoredTop sz="91912" autoAdjust="0"/>
  </p:normalViewPr>
  <p:slideViewPr>
    <p:cSldViewPr>
      <p:cViewPr varScale="1">
        <p:scale>
          <a:sx n="140" d="100"/>
          <a:sy n="140" d="100"/>
        </p:scale>
        <p:origin x="396" y="-3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D0F96-3145-4FA4-9C09-6C92DF2663A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8705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3DD5-E43C-4D84-98F5-5DE81607511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7FF2-6EE9-4A6D-9795-9A69CF8C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7FF2-6EE9-4A6D-9795-9A69CF8C0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Podaci</a:t>
            </a:r>
            <a:r>
              <a:rPr lang="hr-HR" baseline="0" smtClean="0"/>
              <a:t> o </a:t>
            </a:r>
            <a:r>
              <a:rPr lang="bs-Latn-BA" sz="1200" smtClean="0">
                <a:solidFill>
                  <a:srgbClr val="FF0000"/>
                </a:solidFill>
              </a:rPr>
              <a:t>„nema tehničke mogućnosti“ su navedeni na osnovu analize za cijelu 2017.g. Ako dobijemo podatke za 2018. u toku</a:t>
            </a:r>
            <a:r>
              <a:rPr lang="bs-Latn-BA" sz="1200" baseline="0" smtClean="0">
                <a:solidFill>
                  <a:srgbClr val="FF0000"/>
                </a:solidFill>
              </a:rPr>
              <a:t> dana uzećemo u obzir pa korigovati procente.</a:t>
            </a:r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7FF2-6EE9-4A6D-9795-9A69CF8C0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1200" dirty="0" smtClean="0"/>
              <a:t>Predsjednik Europske komisije Jean-</a:t>
            </a:r>
            <a:r>
              <a:rPr lang="bs-Latn-BA" sz="1200" dirty="0" err="1" smtClean="0"/>
              <a:t>Claude</a:t>
            </a:r>
            <a:r>
              <a:rPr lang="bs-Latn-BA" sz="1200" dirty="0" smtClean="0"/>
              <a:t> </a:t>
            </a:r>
            <a:r>
              <a:rPr lang="bs-Latn-BA" sz="1200" dirty="0" err="1" smtClean="0"/>
              <a:t>Juncker</a:t>
            </a:r>
            <a:r>
              <a:rPr lang="bs-Latn-BA" sz="1200" dirty="0" smtClean="0"/>
              <a:t> utvrdio je kako je potencijal digitalnog doba jedan od ključnih prioriteta Europske komisije u 2015. 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7FF2-6EE9-4A6D-9795-9A69CF8C0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9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7FF2-6EE9-4A6D-9795-9A69CF8C0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s-Latn-BA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DB133D-4F58-4E3E-A234-AADAE48699D7}" type="slidenum">
              <a:rPr lang="hr-HR" altLang="sr-Latn-RS" sz="1200" smtClean="0"/>
              <a:pPr/>
              <a:t>9</a:t>
            </a:fld>
            <a:endParaRPr lang="hr-HR" altLang="sr-Latn-RS" sz="1200" smtClean="0"/>
          </a:p>
        </p:txBody>
      </p:sp>
    </p:spTree>
    <p:extLst>
      <p:ext uri="{BB962C8B-B14F-4D97-AF65-F5344CB8AC3E}">
        <p14:creationId xmlns:p14="http://schemas.microsoft.com/office/powerpoint/2010/main" val="353512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B049C-5068-4062-A069-42F48497B2CB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198993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F7102-379A-429A-B54A-06DD95B31E85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398356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19BF-E22F-4A43-9A4F-55AD56F4B6B6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418477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400AD-E37D-4AA5-B12D-C613479C24F9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318907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6BD43-136E-45AF-9D9E-99B4411AF7F6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32058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4C8EC-8365-46D6-B22C-78FF22DEF020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31463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A3814-A236-40D8-A865-E24CD17AB8F0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31913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126F9-2719-4E1B-A9C4-BA6B1F302091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247760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E1782-B42D-44B1-97D3-0F6429DA0AFC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125339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0ED04-83F7-43AD-BC6B-AD9813AE0FB5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2105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s-Latn-BA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0BAD0-1B04-45A3-9708-5E621D699BB7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345588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A619BE-03DA-4A50-BBE5-BC9D72A76092}" type="slidenum">
              <a:rPr lang="bs-Latn-BA" altLang="sr-Latn-RS" smtClean="0"/>
              <a:pPr>
                <a:defRPr/>
              </a:pPr>
              <a:t>‹#›</a:t>
            </a:fld>
            <a:endParaRPr lang="bs-Latn-BA" altLang="sr-Latn-RS"/>
          </a:p>
        </p:txBody>
      </p:sp>
    </p:spTree>
    <p:extLst>
      <p:ext uri="{BB962C8B-B14F-4D97-AF65-F5344CB8AC3E}">
        <p14:creationId xmlns:p14="http://schemas.microsoft.com/office/powerpoint/2010/main" val="7527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" y="1419622"/>
            <a:ext cx="9132131" cy="389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21" y="1634793"/>
            <a:ext cx="5975647" cy="1543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3200" b="1" dirty="0">
                <a:solidFill>
                  <a:schemeClr val="bg1"/>
                </a:solidFill>
              </a:rPr>
              <a:t>BH TELECOM </a:t>
            </a:r>
            <a:r>
              <a:rPr lang="bs-Latn-BA" sz="3200" dirty="0">
                <a:solidFill>
                  <a:schemeClr val="bg1"/>
                </a:solidFill>
              </a:rPr>
              <a:t>d.d. Sarajevo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47761" y="2026404"/>
            <a:ext cx="42484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GRADIMO</a:t>
            </a:r>
          </a:p>
          <a:p>
            <a:pPr marL="0" indent="0" algn="r">
              <a:buNone/>
            </a:pPr>
            <a:endParaRPr lang="hr-H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2715766"/>
            <a:ext cx="9000493" cy="158706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75302" y="3147814"/>
            <a:ext cx="77768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DIGITALNO DRUŠTVO </a:t>
            </a:r>
          </a:p>
          <a:p>
            <a:pPr marL="0" indent="0" algn="r">
              <a:buNone/>
            </a:pP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7"/>
          <a:stretch/>
        </p:blipFill>
        <p:spPr>
          <a:xfrm>
            <a:off x="3689748" y="728326"/>
            <a:ext cx="1728192" cy="8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7638" y="248125"/>
            <a:ext cx="8229600" cy="7875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Moderniziramo mobilnu mrežu: 4G+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50" y="886506"/>
            <a:ext cx="3870970" cy="36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9742"/>
            <a:ext cx="1970485" cy="14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1953" y="217657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bs-Latn-BA" sz="3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7638" y="248125"/>
            <a:ext cx="8229600" cy="7875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Moderniziramo mobilnu mrežu: 4G+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39" y="916169"/>
            <a:ext cx="3824085" cy="35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2292" y="217657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bs-Latn-BA" sz="3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51" y="2499742"/>
            <a:ext cx="1970485" cy="14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4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05958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bs-Latn-BA" sz="20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Servisi</a:t>
            </a:r>
            <a:endParaRPr lang="bs-Latn-BA" sz="2000" dirty="0">
              <a:solidFill>
                <a:srgbClr val="FF9933"/>
              </a:solidFill>
              <a:latin typeface="Myriad Pro" panose="020B0503030403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FF9933"/>
                </a:solidFill>
                <a:latin typeface="Myriad Pro" panose="020B0503030403020204" pitchFamily="34" charset="0"/>
              </a:rPr>
              <a:t>M</a:t>
            </a:r>
            <a:r>
              <a:rPr lang="bs-Latn-BA" sz="20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obilni internet: 10x brže</a:t>
            </a:r>
            <a:endParaRPr lang="bs-Latn-BA" sz="2000" dirty="0">
              <a:solidFill>
                <a:srgbClr val="FF9933"/>
              </a:solidFill>
              <a:latin typeface="Myriad Pro" panose="020B0503030403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Moja Web TV</a:t>
            </a:r>
            <a:endParaRPr lang="pl-PL" sz="2000" dirty="0">
              <a:solidFill>
                <a:srgbClr val="FF9933"/>
              </a:solidFill>
              <a:latin typeface="Myriad Pro" panose="020B0503030403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sz="20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Fiksni 3play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sz="20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Dodatni servisi: </a:t>
            </a:r>
            <a:r>
              <a:rPr lang="bs-Latn-BA" sz="2000" dirty="0" err="1" smtClean="0">
                <a:solidFill>
                  <a:srgbClr val="FF9933"/>
                </a:solidFill>
                <a:latin typeface="Myriad Pro" panose="020B0503030403020204" pitchFamily="34" charset="0"/>
              </a:rPr>
              <a:t>IoT</a:t>
            </a:r>
            <a:r>
              <a:rPr lang="bs-Latn-BA" sz="20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, M2M</a:t>
            </a:r>
            <a:endParaRPr lang="bs-Latn-BA" sz="2000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Moderniziramo mobilnu mrežu: 4G+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23400" r="16401" b="26200"/>
          <a:stretch/>
        </p:blipFill>
        <p:spPr>
          <a:xfrm>
            <a:off x="4716016" y="1572216"/>
            <a:ext cx="3827804" cy="2259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3968" y="1241799"/>
            <a:ext cx="2733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000" b="1" dirty="0" smtClean="0">
                <a:latin typeface="Myriad Pro" panose="020B0503030403020204" pitchFamily="34" charset="0"/>
              </a:rPr>
              <a:t>Jeste li spremni za 4G?</a:t>
            </a:r>
            <a:endParaRPr lang="en-US" sz="2000" b="1" dirty="0">
              <a:latin typeface="Myriad Pro" panose="020B0503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677359"/>
            <a:ext cx="141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latin typeface="Myriad Pro" panose="020B0503030403020204" pitchFamily="34" charset="0"/>
              </a:rPr>
              <a:t>U BH TELECOMU</a:t>
            </a:r>
            <a:endParaRPr lang="en-US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Gradimo optičke mreže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12" y="555526"/>
            <a:ext cx="3600934" cy="3554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8" y="2162190"/>
            <a:ext cx="4262677" cy="1751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774" y="912143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Svake godine novi pravci za nova naselja i korisnike na Gigabitnom pristupu:</a:t>
            </a:r>
          </a:p>
          <a:p>
            <a:r>
              <a:rPr lang="bs-Latn-BA" sz="16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CILJ: svi na &gt;30Mbps</a:t>
            </a:r>
          </a:p>
          <a:p>
            <a:r>
              <a:rPr lang="bs-Latn-BA" sz="16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Digitalna agenda EU 2020 - 2025</a:t>
            </a:r>
            <a:endParaRPr lang="bs-Latn-BA" sz="1600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016" y="3898059"/>
            <a:ext cx="924846" cy="435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21290" y="327582"/>
            <a:ext cx="216024" cy="435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65022" y="2571750"/>
            <a:ext cx="1632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4400" dirty="0" smtClean="0">
                <a:solidFill>
                  <a:srgbClr val="FF9933"/>
                </a:solidFill>
              </a:rPr>
              <a:t>~</a:t>
            </a:r>
            <a:r>
              <a:rPr lang="bs-Latn-BA" sz="4400" dirty="0" err="1" smtClean="0">
                <a:solidFill>
                  <a:srgbClr val="FF9933"/>
                </a:solidFill>
              </a:rPr>
              <a:t>Gbps</a:t>
            </a:r>
            <a:endParaRPr lang="bs-Latn-BA" sz="44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843558"/>
            <a:ext cx="7070091" cy="31436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Gradimo optičke mreže za BB usluge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Investiramo u nova rješenja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4966874" cy="3049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3601"/>
          <a:stretch/>
        </p:blipFill>
        <p:spPr>
          <a:xfrm>
            <a:off x="5290402" y="1228923"/>
            <a:ext cx="363070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80728"/>
            <a:ext cx="6480720" cy="32715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Otvoreni za saradnju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010" y="931816"/>
            <a:ext cx="54006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Ostvarimo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svoje strateške i poslovne ciljeve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Dodajmo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novu vrijednost svom brendu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Unaprijedimo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svoje poslovanje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Snaga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sinergijske prodaje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Marketing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podrška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</a:t>
            </a:r>
            <a:r>
              <a:rPr lang="bs-Latn-BA" dirty="0" err="1" smtClean="0">
                <a:solidFill>
                  <a:srgbClr val="FF9933"/>
                </a:solidFill>
                <a:latin typeface="Myriad Pro" panose="020B0503030403020204" pitchFamily="34" charset="0"/>
              </a:rPr>
              <a:t>Praćenje</a:t>
            </a: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tehnoloških trendova i inovacija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Veća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korisnička baza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 Osvajanje </a:t>
            </a:r>
            <a:r>
              <a:rPr lang="bs-Latn-BA" dirty="0">
                <a:solidFill>
                  <a:srgbClr val="FF9933"/>
                </a:solidFill>
                <a:latin typeface="Myriad Pro" panose="020B0503030403020204" pitchFamily="34" charset="0"/>
              </a:rPr>
              <a:t>novih tržišnih segmenata</a:t>
            </a:r>
            <a:endParaRPr lang="bs-Latn-BA" b="0" i="0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P</a:t>
            </a:r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artnerski program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69639" y="725170"/>
            <a:ext cx="3614280" cy="3198426"/>
            <a:chOff x="3241170" y="960630"/>
            <a:chExt cx="5702693" cy="5217982"/>
          </a:xfrm>
        </p:grpSpPr>
        <p:sp>
          <p:nvSpPr>
            <p:cNvPr id="7" name="Rounded Rectangle 6"/>
            <p:cNvSpPr/>
            <p:nvPr/>
          </p:nvSpPr>
          <p:spPr>
            <a:xfrm rot="2700000">
              <a:off x="3864683" y="4663420"/>
              <a:ext cx="1476543" cy="1335849"/>
            </a:xfrm>
            <a:prstGeom prst="roundRect">
              <a:avLst>
                <a:gd name="adj" fmla="val 13467"/>
              </a:avLst>
            </a:prstGeom>
            <a:solidFill>
              <a:srgbClr val="009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05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3378412" y="2147488"/>
              <a:ext cx="1842553" cy="1901109"/>
            </a:xfrm>
            <a:prstGeom prst="roundRect">
              <a:avLst>
                <a:gd name="adj" fmla="val 13467"/>
              </a:avLst>
            </a:prstGeom>
            <a:solidFill>
              <a:srgbClr val="F2E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0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2700000">
              <a:off x="5238824" y="879557"/>
              <a:ext cx="1380348" cy="1542494"/>
            </a:xfrm>
            <a:prstGeom prst="roundRect">
              <a:avLst>
                <a:gd name="adj" fmla="val 13467"/>
              </a:avLst>
            </a:prstGeom>
            <a:solidFill>
              <a:srgbClr val="24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0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2700000">
              <a:off x="5427817" y="3491620"/>
              <a:ext cx="1312071" cy="1231368"/>
            </a:xfrm>
            <a:prstGeom prst="roundRect">
              <a:avLst>
                <a:gd name="adj" fmla="val 13467"/>
              </a:avLst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0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700000">
              <a:off x="6604206" y="2357174"/>
              <a:ext cx="1520097" cy="1386040"/>
            </a:xfrm>
            <a:prstGeom prst="roundRect">
              <a:avLst>
                <a:gd name="adj" fmla="val 13467"/>
              </a:avLst>
            </a:prstGeom>
            <a:solidFill>
              <a:srgbClr val="009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0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5680" y="2532505"/>
              <a:ext cx="1297332" cy="351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bs-Latn-BA" altLang="ko-KR" sz="105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ERP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0361" y="4878141"/>
              <a:ext cx="2492640" cy="4519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bs-Latn-BA" altLang="ko-KR" sz="120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Edukacija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0849" y="2420604"/>
              <a:ext cx="1129295" cy="5744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bs-Latn-BA" altLang="ko-KR" sz="105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Online </a:t>
              </a:r>
            </a:p>
            <a:p>
              <a:pPr algn="ctr" defTabSz="1219170" latinLnBrk="1"/>
              <a:r>
                <a:rPr lang="bs-Latn-BA" altLang="ko-KR" sz="105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Zaštita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55244" y="3744121"/>
              <a:ext cx="1967236" cy="9414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bs-Latn-BA" altLang="ko-KR" sz="1050" b="1" dirty="0" err="1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Cloud</a:t>
              </a:r>
              <a:r>
                <a:rPr lang="bs-Latn-BA" altLang="ko-KR" sz="105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 rješenja</a:t>
              </a:r>
            </a:p>
            <a:p>
              <a:pPr algn="ctr" defTabSz="1219170" latinLnBrk="1"/>
              <a:r>
                <a:rPr lang="bs-Latn-BA" altLang="ko-KR" sz="1050" b="1" dirty="0" err="1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Iaas,SaaS</a:t>
              </a:r>
              <a:r>
                <a:rPr lang="bs-Latn-BA" altLang="ko-KR" sz="105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, </a:t>
              </a:r>
            </a:p>
            <a:p>
              <a:pPr algn="ctr" defTabSz="1219170" latinLnBrk="1"/>
              <a:r>
                <a:rPr lang="bs-Latn-BA" altLang="ko-KR" sz="1050" b="1" dirty="0" err="1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PaaS</a:t>
              </a:r>
              <a:endParaRPr lang="bs-Latn-BA" altLang="ko-KR" sz="1050" b="1" dirty="0" smtClean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9398" y="1570867"/>
              <a:ext cx="1728192" cy="6778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 latinLnBrk="1"/>
              <a:r>
                <a:rPr lang="bs-Latn-BA" altLang="ko-KR" sz="1050" b="1" dirty="0" smtClean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Microsoft Office 365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 rot="2700000">
              <a:off x="7481659" y="4289197"/>
              <a:ext cx="1277128" cy="1257354"/>
            </a:xfrm>
            <a:prstGeom prst="roundRect">
              <a:avLst>
                <a:gd name="adj" fmla="val 13467"/>
              </a:avLst>
            </a:prstGeom>
            <a:solidFill>
              <a:srgbClr val="9A9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10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" name="Picture 4" descr="https://www.bhtelecom.ba/fileadmin/assets/images/partnerski/kaspersky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62" b="24549"/>
            <a:stretch/>
          </p:blipFill>
          <p:spPr bwMode="auto">
            <a:xfrm>
              <a:off x="6677591" y="3036231"/>
              <a:ext cx="1487420" cy="32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emc.ba/templates/emc/img/logo-em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380" y="3411098"/>
              <a:ext cx="614069" cy="25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s://www.bhtelecom.ba/fileadmin/assets/images/partnerski/edu72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586" y="5356017"/>
              <a:ext cx="649812" cy="6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6" descr="microsoft partn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15" t="6235" r="29209" b="39677"/>
            <a:stretch/>
          </p:blipFill>
          <p:spPr bwMode="auto">
            <a:xfrm>
              <a:off x="5743912" y="980728"/>
              <a:ext cx="489547" cy="47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https://www.ekapija.com/thumbs/sberbank_261113_tw63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28" b="35257"/>
            <a:stretch/>
          </p:blipFill>
          <p:spPr bwMode="auto">
            <a:xfrm>
              <a:off x="7122480" y="5309822"/>
              <a:ext cx="1821383" cy="35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http://admin.kliker.ba/uploads/clients/logo300_d8242225ff827dbfee5bcabd5aed52d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24" r="67119" b="34139"/>
            <a:stretch/>
          </p:blipFill>
          <p:spPr bwMode="auto">
            <a:xfrm>
              <a:off x="7881319" y="5706000"/>
              <a:ext cx="632783" cy="4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170" y="2904424"/>
              <a:ext cx="2185119" cy="58269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7806339" y="2912765"/>
            <a:ext cx="95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200" b="1" dirty="0" smtClean="0">
                <a:solidFill>
                  <a:schemeClr val="bg1"/>
                </a:solidFill>
              </a:rPr>
              <a:t>Elektronska uplatnica</a:t>
            </a:r>
            <a:endParaRPr lang="bs-Latn-BA" sz="12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2700000">
            <a:off x="6869750" y="3431592"/>
            <a:ext cx="740645" cy="713719"/>
          </a:xfrm>
          <a:prstGeom prst="roundRect">
            <a:avLst>
              <a:gd name="adj" fmla="val 13467"/>
            </a:avLst>
          </a:prstGeom>
          <a:solidFill>
            <a:srgbClr val="24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1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08515" y="3521485"/>
            <a:ext cx="12970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9170" latinLnBrk="1"/>
            <a:r>
              <a:rPr lang="bs-Latn-BA" altLang="ko-KR" sz="12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Bus Info</a:t>
            </a:r>
          </a:p>
          <a:p>
            <a:pPr algn="ctr" defTabSz="1219170" latinLnBrk="1"/>
            <a:r>
              <a:rPr lang="bs-Latn-BA" altLang="ko-KR" sz="1200" b="1" dirty="0" err="1" smtClean="0">
                <a:solidFill>
                  <a:prstClr val="white"/>
                </a:solidFill>
                <a:latin typeface="Arial"/>
              </a:rPr>
              <a:t>Unimedia</a:t>
            </a:r>
            <a:r>
              <a:rPr lang="bs-Latn-BA" altLang="ko-KR" sz="1200" b="1" dirty="0" smtClean="0">
                <a:solidFill>
                  <a:prstClr val="white"/>
                </a:solidFill>
                <a:latin typeface="Arial"/>
              </a:rPr>
              <a:t>, GRAS</a:t>
            </a:r>
            <a:endParaRPr lang="bs-Latn-BA" altLang="ko-KR" sz="1200" b="1" dirty="0" smtClean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0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267494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Postanite partner BH Telecoma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980728"/>
            <a:ext cx="8717935" cy="4081484"/>
            <a:chOff x="-27318" y="-15395"/>
            <a:chExt cx="9357177" cy="6561374"/>
          </a:xfrm>
        </p:grpSpPr>
        <p:cxnSp>
          <p:nvCxnSpPr>
            <p:cNvPr id="7" name="Straight Arrow Connector 6"/>
            <p:cNvCxnSpPr>
              <a:endCxn id="46" idx="4"/>
            </p:cNvCxnSpPr>
            <p:nvPr/>
          </p:nvCxnSpPr>
          <p:spPr>
            <a:xfrm flipH="1" flipV="1">
              <a:off x="3236855" y="1959877"/>
              <a:ext cx="2403974" cy="1422630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8" name="Straight Arrow Connector 7"/>
            <p:cNvCxnSpPr>
              <a:stCxn id="27" idx="0"/>
              <a:endCxn id="12" idx="3"/>
            </p:cNvCxnSpPr>
            <p:nvPr/>
          </p:nvCxnSpPr>
          <p:spPr>
            <a:xfrm flipV="1">
              <a:off x="4513503" y="1656581"/>
              <a:ext cx="3151573" cy="1449887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9" name="Straight Arrow Connector 8"/>
            <p:cNvCxnSpPr>
              <a:stCxn id="27" idx="0"/>
              <a:endCxn id="13" idx="2"/>
            </p:cNvCxnSpPr>
            <p:nvPr/>
          </p:nvCxnSpPr>
          <p:spPr>
            <a:xfrm flipV="1">
              <a:off x="4513503" y="2959457"/>
              <a:ext cx="2630400" cy="147011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10" name="Straight Arrow Connector 9"/>
            <p:cNvCxnSpPr>
              <a:stCxn id="27" idx="0"/>
              <a:endCxn id="15" idx="1"/>
            </p:cNvCxnSpPr>
            <p:nvPr/>
          </p:nvCxnSpPr>
          <p:spPr>
            <a:xfrm>
              <a:off x="4513503" y="3106468"/>
              <a:ext cx="3332674" cy="1181581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5385517" y="3941868"/>
              <a:ext cx="351058" cy="737801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12" name="Oval 11"/>
            <p:cNvSpPr/>
            <p:nvPr/>
          </p:nvSpPr>
          <p:spPr>
            <a:xfrm>
              <a:off x="7428200" y="620688"/>
              <a:ext cx="1617490" cy="1213624"/>
            </a:xfrm>
            <a:prstGeom prst="ellipse">
              <a:avLst/>
            </a:prstGeom>
            <a:noFill/>
            <a:ln w="254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143903" y="2125755"/>
              <a:ext cx="1830871" cy="1667403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260131" y="4528621"/>
              <a:ext cx="2348255" cy="1741643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595865" y="4055456"/>
              <a:ext cx="1709241" cy="1588246"/>
            </a:xfrm>
            <a:prstGeom prst="ellipse">
              <a:avLst/>
            </a:prstGeom>
            <a:noFill/>
            <a:ln w="254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stCxn id="27" idx="0"/>
              <a:endCxn id="20" idx="4"/>
            </p:cNvCxnSpPr>
            <p:nvPr/>
          </p:nvCxnSpPr>
          <p:spPr>
            <a:xfrm flipV="1">
              <a:off x="4513503" y="1827059"/>
              <a:ext cx="1568156" cy="1279409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17" name="Straight Arrow Connector 16"/>
            <p:cNvCxnSpPr>
              <a:stCxn id="27" idx="0"/>
              <a:endCxn id="21" idx="3"/>
            </p:cNvCxnSpPr>
            <p:nvPr/>
          </p:nvCxnSpPr>
          <p:spPr>
            <a:xfrm flipH="1" flipV="1">
              <a:off x="1968942" y="3085616"/>
              <a:ext cx="2544561" cy="20852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18" name="Straight Arrow Connector 17"/>
            <p:cNvCxnSpPr>
              <a:stCxn id="27" idx="0"/>
              <a:endCxn id="23" idx="2"/>
            </p:cNvCxnSpPr>
            <p:nvPr/>
          </p:nvCxnSpPr>
          <p:spPr>
            <a:xfrm flipH="1">
              <a:off x="2927954" y="3106468"/>
              <a:ext cx="1585549" cy="1474149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cxnSp>
          <p:nvCxnSpPr>
            <p:cNvPr id="19" name="Straight Arrow Connector 18"/>
            <p:cNvCxnSpPr>
              <a:endCxn id="22" idx="0"/>
            </p:cNvCxnSpPr>
            <p:nvPr/>
          </p:nvCxnSpPr>
          <p:spPr>
            <a:xfrm flipH="1">
              <a:off x="3952340" y="4265501"/>
              <a:ext cx="278664" cy="446082"/>
            </a:xfrm>
            <a:prstGeom prst="straightConnector1">
              <a:avLst/>
            </a:prstGeom>
            <a:noFill/>
            <a:ln w="38100" cap="flat" cmpd="sng" algn="ctr">
              <a:solidFill>
                <a:srgbClr val="F58220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20" name="Oval 19"/>
            <p:cNvSpPr/>
            <p:nvPr/>
          </p:nvSpPr>
          <p:spPr>
            <a:xfrm flipH="1">
              <a:off x="4838963" y="13459"/>
              <a:ext cx="2485392" cy="1813599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128624" y="1248795"/>
              <a:ext cx="2156066" cy="2151969"/>
            </a:xfrm>
            <a:prstGeom prst="ellipse">
              <a:avLst/>
            </a:prstGeom>
            <a:noFill/>
            <a:ln w="254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2614095" y="4711583"/>
              <a:ext cx="2676491" cy="1834396"/>
            </a:xfrm>
            <a:prstGeom prst="ellipse">
              <a:avLst/>
            </a:prstGeom>
            <a:noFill/>
            <a:ln w="254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239077" y="3463817"/>
              <a:ext cx="2688877" cy="2233598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27318" y="4304058"/>
              <a:ext cx="3170599" cy="1270646"/>
              <a:chOff x="359030" y="3112233"/>
              <a:chExt cx="1311000" cy="37345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59030" y="3112233"/>
                <a:ext cx="1311000" cy="1103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latinLnBrk="1"/>
                <a:r>
                  <a:rPr lang="bs-Latn-BA" altLang="ko-KR" sz="1200" b="1" dirty="0" smtClean="0">
                    <a:solidFill>
                      <a:srgbClr val="171731"/>
                    </a:solidFill>
                    <a:cs typeface="Arial" pitchFamily="34" charset="0"/>
                  </a:rPr>
                  <a:t>Sigurnost</a:t>
                </a:r>
                <a:endParaRPr lang="ko-KR" altLang="en-US" sz="1200" b="1" dirty="0">
                  <a:solidFill>
                    <a:srgbClr val="17173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6393" y="3154502"/>
                <a:ext cx="1058938" cy="3311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latinLnBrk="1"/>
                <a:r>
                  <a:rPr lang="bs-Latn-BA" altLang="ko-KR" sz="1200" dirty="0" smtClean="0">
                    <a:solidFill>
                      <a:srgbClr val="171731"/>
                    </a:solidFill>
                    <a:cs typeface="Arial" pitchFamily="34" charset="0"/>
                  </a:rPr>
                  <a:t>Vaši </a:t>
                </a:r>
                <a:r>
                  <a:rPr lang="bs-Latn-BA" altLang="ko-KR" sz="1200" dirty="0">
                    <a:solidFill>
                      <a:srgbClr val="171731"/>
                    </a:solidFill>
                    <a:cs typeface="Arial" pitchFamily="34" charset="0"/>
                  </a:rPr>
                  <a:t>podaci su 100% sigurni i uvijek dostupni, smješteni na serverima u </a:t>
                </a:r>
                <a:r>
                  <a:rPr lang="bs-Latn-BA" altLang="ko-KR" sz="1200" dirty="0" smtClean="0">
                    <a:solidFill>
                      <a:srgbClr val="171731"/>
                    </a:solidFill>
                    <a:cs typeface="Arial" pitchFamily="34" charset="0"/>
                  </a:rPr>
                  <a:t>BiH.</a:t>
                </a:r>
                <a:endParaRPr lang="bs-Latn-BA" altLang="ko-KR" sz="1200" dirty="0">
                  <a:solidFill>
                    <a:srgbClr val="17173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Rectangle 23"/>
            <p:cNvSpPr/>
            <p:nvPr/>
          </p:nvSpPr>
          <p:spPr>
            <a:xfrm>
              <a:off x="1086680" y="3613071"/>
              <a:ext cx="1091090" cy="64058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rgbClr val="F5822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72702" y="2041393"/>
              <a:ext cx="2329047" cy="2351775"/>
            </a:xfrm>
            <a:prstGeom prst="ellipse">
              <a:avLst/>
            </a:prstGeom>
            <a:solidFill>
              <a:srgbClr val="F58220"/>
            </a:solidFill>
            <a:ln w="254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8349" y="3106468"/>
              <a:ext cx="2070309" cy="7421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b="1" dirty="0" smtClean="0">
                  <a:solidFill>
                    <a:prstClr val="white"/>
                  </a:solidFill>
                  <a:cs typeface="Arial" pitchFamily="34" charset="0"/>
                </a:rPr>
                <a:t>BH TELECOM</a:t>
              </a:r>
            </a:p>
            <a:p>
              <a:pPr algn="ctr" latinLnBrk="1"/>
              <a:r>
                <a:rPr lang="bs-Latn-BA" altLang="ko-KR" sz="1200" b="1" dirty="0" smtClean="0">
                  <a:solidFill>
                    <a:prstClr val="white"/>
                  </a:solidFill>
                  <a:cs typeface="Arial" pitchFamily="34" charset="0"/>
                </a:rPr>
                <a:t>PARTNERSKA RIJEŠENJA</a:t>
              </a:r>
              <a:endParaRPr lang="ko-KR" altLang="en-US" sz="12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8C7A936C-B858-49AE-B0CE-06FF8B47FF22}"/>
                </a:ext>
              </a:extLst>
            </p:cNvPr>
            <p:cNvSpPr/>
            <p:nvPr/>
          </p:nvSpPr>
          <p:spPr>
            <a:xfrm rot="4190663">
              <a:off x="809950" y="1274931"/>
              <a:ext cx="658191" cy="96053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24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7015" y="2203217"/>
              <a:ext cx="2013676" cy="7421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dirty="0">
                  <a:solidFill>
                    <a:srgbClr val="171731"/>
                  </a:solidFill>
                </a:rPr>
                <a:t>Možete ih početi koristiti brzo i jednostavno</a:t>
              </a:r>
              <a:endParaRPr lang="ko-KR" altLang="en-US" sz="1200" dirty="0">
                <a:solidFill>
                  <a:srgbClr val="171731"/>
                </a:solidFill>
              </a:endParaRP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73870F45-3C2D-404C-84FC-D4E71A9C1AC4}"/>
                </a:ext>
              </a:extLst>
            </p:cNvPr>
            <p:cNvSpPr/>
            <p:nvPr/>
          </p:nvSpPr>
          <p:spPr>
            <a:xfrm rot="5400000">
              <a:off x="6070929" y="28292"/>
              <a:ext cx="462198" cy="638881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rgbClr val="F2E82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8656" y="607161"/>
              <a:ext cx="2305587" cy="10390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b="1" dirty="0" smtClean="0">
                  <a:solidFill>
                    <a:srgbClr val="171731"/>
                  </a:solidFill>
                  <a:latin typeface="Arial"/>
                </a:rPr>
                <a:t>Niski troškovi, nema kapitalnih ulaganja</a:t>
              </a:r>
            </a:p>
            <a:p>
              <a:pPr lvl="0" algn="ctr" latinLnBrk="1"/>
              <a:r>
                <a:rPr lang="bs-Latn-BA" altLang="ko-KR" sz="1200" dirty="0">
                  <a:solidFill>
                    <a:srgbClr val="171731"/>
                  </a:solidFill>
                </a:rPr>
                <a:t>Plati koliko </a:t>
              </a:r>
              <a:r>
                <a:rPr lang="bs-Latn-BA" altLang="ko-KR" sz="1200" dirty="0" smtClean="0">
                  <a:solidFill>
                    <a:srgbClr val="171731"/>
                  </a:solidFill>
                </a:rPr>
                <a:t>koristiš</a:t>
              </a:r>
              <a:endParaRPr lang="ko-KR" altLang="en-US" sz="1200" dirty="0">
                <a:solidFill>
                  <a:srgbClr val="171731"/>
                </a:solidFill>
              </a:endParaRPr>
            </a:p>
          </p:txBody>
        </p:sp>
        <p:sp>
          <p:nvSpPr>
            <p:cNvPr id="32" name="Block Arc 14">
              <a:extLst>
                <a:ext uri="{FF2B5EF4-FFF2-40B4-BE49-F238E27FC236}">
                  <a16:creationId xmlns:a16="http://schemas.microsoft.com/office/drawing/2014/main" id="{99520E77-3314-4587-B96B-683FE8B88B5D}"/>
                </a:ext>
              </a:extLst>
            </p:cNvPr>
            <p:cNvSpPr/>
            <p:nvPr/>
          </p:nvSpPr>
          <p:spPr>
            <a:xfrm rot="16200000">
              <a:off x="8256880" y="4197861"/>
              <a:ext cx="456110" cy="507503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009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98149" y="4722949"/>
              <a:ext cx="1731710" cy="375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b="1" dirty="0">
                  <a:solidFill>
                    <a:srgbClr val="171731"/>
                  </a:solidFill>
                </a:rPr>
                <a:t>Globalizacija</a:t>
              </a:r>
              <a:endParaRPr lang="ko-KR" altLang="en-US" sz="1200" b="1" dirty="0">
                <a:solidFill>
                  <a:srgbClr val="171731"/>
                </a:solidFill>
              </a:endParaRPr>
            </a:p>
          </p:txBody>
        </p:sp>
        <p:sp>
          <p:nvSpPr>
            <p:cNvPr id="34" name="Rectangle 7">
              <a:extLst>
                <a:ext uri="{FF2B5EF4-FFF2-40B4-BE49-F238E27FC236}">
                  <a16:creationId xmlns:a16="http://schemas.microsoft.com/office/drawing/2014/main" id="{5762ECCD-474C-4280-BBF3-78E8FE3AFF5D}"/>
                </a:ext>
              </a:extLst>
            </p:cNvPr>
            <p:cNvSpPr/>
            <p:nvPr/>
          </p:nvSpPr>
          <p:spPr>
            <a:xfrm>
              <a:off x="7711045" y="2402883"/>
              <a:ext cx="606194" cy="51334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rgbClr val="F2E82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14230" y="2945387"/>
              <a:ext cx="1559976" cy="6260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dirty="0">
                  <a:solidFill>
                    <a:srgbClr val="171731"/>
                  </a:solidFill>
                </a:rPr>
                <a:t>Visoka produktivnost</a:t>
              </a:r>
              <a:endParaRPr lang="ko-KR" altLang="en-US" sz="1200" dirty="0">
                <a:solidFill>
                  <a:srgbClr val="171731"/>
                </a:solidFill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BB07B8B5-CC3D-4270-9DD4-195CE2B6B560}"/>
                </a:ext>
              </a:extLst>
            </p:cNvPr>
            <p:cNvSpPr/>
            <p:nvPr/>
          </p:nvSpPr>
          <p:spPr>
            <a:xfrm>
              <a:off x="4407461" y="5055997"/>
              <a:ext cx="386890" cy="665278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rgbClr val="9A9E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300E703A-AB2A-4106-B84F-5B13875068CD}"/>
                </a:ext>
              </a:extLst>
            </p:cNvPr>
            <p:cNvSpPr/>
            <p:nvPr/>
          </p:nvSpPr>
          <p:spPr>
            <a:xfrm>
              <a:off x="3087431" y="5029055"/>
              <a:ext cx="581057" cy="501878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9A9E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Rounded Rectangle 25">
              <a:extLst>
                <a:ext uri="{FF2B5EF4-FFF2-40B4-BE49-F238E27FC236}">
                  <a16:creationId xmlns:a16="http://schemas.microsoft.com/office/drawing/2014/main" id="{82AAE52F-6C9A-41B5-B972-DF9DC7465321}"/>
                </a:ext>
              </a:extLst>
            </p:cNvPr>
            <p:cNvSpPr/>
            <p:nvPr/>
          </p:nvSpPr>
          <p:spPr>
            <a:xfrm>
              <a:off x="3785409" y="4888635"/>
              <a:ext cx="482324" cy="600073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rgbClr val="9A9EA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23431" y="5701210"/>
              <a:ext cx="2231320" cy="4453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dirty="0">
                  <a:solidFill>
                    <a:srgbClr val="171731"/>
                  </a:solidFill>
                </a:rPr>
                <a:t>Pristup bilo kad i bilo gdje</a:t>
              </a:r>
              <a:endParaRPr lang="ko-KR" altLang="en-US" sz="1200" dirty="0">
                <a:solidFill>
                  <a:srgbClr val="17173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85988" y="1193341"/>
              <a:ext cx="1731710" cy="6260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b="1" dirty="0">
                  <a:solidFill>
                    <a:srgbClr val="171731"/>
                  </a:solidFill>
                </a:rPr>
                <a:t>Podrška </a:t>
              </a:r>
            </a:p>
            <a:p>
              <a:pPr algn="ctr" latinLnBrk="1"/>
              <a:r>
                <a:rPr lang="bs-Latn-BA" altLang="ko-KR" sz="1200" b="1" dirty="0">
                  <a:solidFill>
                    <a:srgbClr val="171731"/>
                  </a:solidFill>
                </a:rPr>
                <a:t>24/7</a:t>
              </a:r>
              <a:endParaRPr lang="ko-KR" altLang="en-US" sz="1200" b="1" dirty="0">
                <a:solidFill>
                  <a:srgbClr val="171731"/>
                </a:solidFill>
              </a:endParaRPr>
            </a:p>
          </p:txBody>
        </p:sp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D9D53839-D4E3-44E7-AD06-2095A6C49017}"/>
                </a:ext>
              </a:extLst>
            </p:cNvPr>
            <p:cNvSpPr/>
            <p:nvPr/>
          </p:nvSpPr>
          <p:spPr>
            <a:xfrm flipH="1">
              <a:off x="7906247" y="824009"/>
              <a:ext cx="330698" cy="36933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5822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EBAFE0F1-2C7A-45BB-B72D-F3209C58A871}"/>
                </a:ext>
              </a:extLst>
            </p:cNvPr>
            <p:cNvSpPr/>
            <p:nvPr/>
          </p:nvSpPr>
          <p:spPr>
            <a:xfrm>
              <a:off x="8298577" y="904558"/>
              <a:ext cx="284110" cy="35553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rgbClr val="F5822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12030" y="4991468"/>
              <a:ext cx="1376919" cy="4453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dirty="0">
                  <a:solidFill>
                    <a:srgbClr val="171731"/>
                  </a:solidFill>
                </a:rPr>
                <a:t>Širenje tržišta</a:t>
              </a:r>
              <a:endParaRPr lang="ko-KR" altLang="en-US" sz="1200" dirty="0">
                <a:solidFill>
                  <a:srgbClr val="171731"/>
                </a:solidFill>
              </a:endParaRPr>
            </a:p>
          </p:txBody>
        </p:sp>
        <p:sp>
          <p:nvSpPr>
            <p:cNvPr id="44" name="Freeform 108">
              <a:extLst>
                <a:ext uri="{FF2B5EF4-FFF2-40B4-BE49-F238E27FC236}">
                  <a16:creationId xmlns:a16="http://schemas.microsoft.com/office/drawing/2014/main" id="{FDE3CBDE-EEAE-4947-B693-F257D24D8778}"/>
                </a:ext>
              </a:extLst>
            </p:cNvPr>
            <p:cNvSpPr/>
            <p:nvPr/>
          </p:nvSpPr>
          <p:spPr>
            <a:xfrm>
              <a:off x="6187858" y="4539033"/>
              <a:ext cx="431960" cy="53336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24315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0023" y="4969189"/>
              <a:ext cx="1935465" cy="10390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bs-Latn-BA" altLang="ko-KR" sz="1200" b="1" dirty="0" smtClean="0">
                  <a:solidFill>
                    <a:srgbClr val="171731"/>
                  </a:solidFill>
                  <a:latin typeface="Arial"/>
                  <a:cs typeface="Arial" pitchFamily="34" charset="0"/>
                </a:rPr>
                <a:t>Prilagođena usluga konkretnim poslovnim potrebama</a:t>
              </a:r>
              <a:endParaRPr lang="ko-KR" altLang="en-US" sz="1200" b="1" dirty="0">
                <a:solidFill>
                  <a:srgbClr val="171731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1764202" y="-15395"/>
              <a:ext cx="2945306" cy="1975272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5822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Rectangle 15">
              <a:extLst>
                <a:ext uri="{FF2B5EF4-FFF2-40B4-BE49-F238E27FC236}">
                  <a16:creationId xmlns:a16="http://schemas.microsoft.com/office/drawing/2014/main" id="{73870F45-3C2D-404C-84FC-D4E71A9C1AC4}"/>
                </a:ext>
              </a:extLst>
            </p:cNvPr>
            <p:cNvSpPr/>
            <p:nvPr/>
          </p:nvSpPr>
          <p:spPr>
            <a:xfrm rot="5400000">
              <a:off x="3040591" y="47362"/>
              <a:ext cx="601400" cy="826677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rgbClr val="F2E82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97310" y="793311"/>
              <a:ext cx="2583639" cy="1377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s-Latn-BA" sz="1200" b="1" dirty="0">
                  <a:solidFill>
                    <a:srgbClr val="171731"/>
                  </a:solidFill>
                </a:rPr>
                <a:t>N</a:t>
              </a:r>
              <a:r>
                <a:rPr lang="bs-Latn-BA" sz="1200" b="1" dirty="0" smtClean="0">
                  <a:solidFill>
                    <a:srgbClr val="171731"/>
                  </a:solidFill>
                </a:rPr>
                <a:t>ema potrebe </a:t>
              </a:r>
              <a:r>
                <a:rPr lang="bs-Latn-BA" sz="1200" dirty="0" smtClean="0">
                  <a:solidFill>
                    <a:srgbClr val="171731"/>
                  </a:solidFill>
                </a:rPr>
                <a:t>za kupovinom, instalacijom, ažuriranjem i održavanjem softvera</a:t>
              </a:r>
              <a:r>
                <a:rPr lang="bs-Latn-BA" sz="1200" dirty="0">
                  <a:solidFill>
                    <a:srgbClr val="171731"/>
                  </a:solidFill>
                </a:rPr>
                <a:t>.</a:t>
              </a:r>
            </a:p>
          </p:txBody>
        </p:sp>
        <p:sp>
          <p:nvSpPr>
            <p:cNvPr id="49" name="Block Arc 14"/>
            <p:cNvSpPr/>
            <p:nvPr/>
          </p:nvSpPr>
          <p:spPr>
            <a:xfrm rot="16200000">
              <a:off x="4157682" y="2349038"/>
              <a:ext cx="716631" cy="556707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12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1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6094" y="219447"/>
            <a:ext cx="8229600" cy="7132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BH Telecom - Vizija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094" y="843558"/>
            <a:ext cx="7886700" cy="1001812"/>
          </a:xfrm>
        </p:spPr>
        <p:txBody>
          <a:bodyPr/>
          <a:lstStyle/>
          <a:p>
            <a:pPr marL="0" indent="0">
              <a:buNone/>
            </a:pPr>
            <a:r>
              <a:rPr lang="bs-Latn-BA" sz="2000" i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Osiguranjem vrhunskog korisničkog iskustva ostati prvi izbor na tržištu IKT rješenja i usluga i kontinuirano doprinositi razvoju digitalnog društva u Bosni i Hercegovini.</a:t>
            </a:r>
          </a:p>
          <a:p>
            <a:endParaRPr lang="en-US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464"/>
            <a:ext cx="914400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1434" r="-1826" b="19056"/>
          <a:stretch/>
        </p:blipFill>
        <p:spPr>
          <a:xfrm>
            <a:off x="3087968" y="-20537"/>
            <a:ext cx="6308567" cy="4896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616" y="267494"/>
            <a:ext cx="673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Kulturološka i tehnološka revolucija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616" y="1014283"/>
            <a:ext cx="77048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s-Latn-BA" sz="28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Digitalna transformacija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s-Latn-BA" sz="28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4G</a:t>
            </a:r>
            <a:r>
              <a:rPr lang="bs-Latn-BA" sz="2800" dirty="0">
                <a:solidFill>
                  <a:srgbClr val="FF9933"/>
                </a:solidFill>
                <a:latin typeface="Myriad Pro" panose="020B0503030403020204" pitchFamily="34" charset="0"/>
              </a:rPr>
              <a:t>+ mreža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s-Latn-BA" sz="28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Optičke mreže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bs-Latn-BA" sz="2800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Partnerski program</a:t>
            </a:r>
            <a:endParaRPr lang="bs-Latn-BA" sz="2800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051"/>
            <a:ext cx="9144000" cy="21859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935"/>
            <a:ext cx="1449278" cy="9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pPr algn="l"/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Digitalna transformacija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523524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000" i="1" dirty="0">
                <a:solidFill>
                  <a:srgbClr val="FF9933"/>
                </a:solidFill>
                <a:latin typeface="Myriad Pro" panose="020B0503030403020204" pitchFamily="34" charset="0"/>
              </a:rPr>
              <a:t>„Evropa mora modernizirati svoju digitalnu infrastrukturu, </a:t>
            </a:r>
            <a:r>
              <a:rPr lang="bs-Latn-BA" sz="2000" i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potičući </a:t>
            </a:r>
            <a:r>
              <a:rPr lang="bs-Latn-BA" sz="2000" i="1" dirty="0">
                <a:solidFill>
                  <a:srgbClr val="FF9933"/>
                </a:solidFill>
                <a:latin typeface="Myriad Pro" panose="020B0503030403020204" pitchFamily="34" charset="0"/>
              </a:rPr>
              <a:t>upotrebu otvorenih platformi i podataka </a:t>
            </a:r>
            <a:r>
              <a:rPr lang="bs-Latn-BA" sz="2000" i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(</a:t>
            </a:r>
            <a:r>
              <a:rPr lang="bs-Latn-BA" sz="2000" i="1" dirty="0">
                <a:solidFill>
                  <a:srgbClr val="FF9933"/>
                </a:solidFill>
                <a:latin typeface="Myriad Pro" panose="020B0503030403020204" pitchFamily="34" charset="0"/>
              </a:rPr>
              <a:t>BigData), istovremeno osiguravajući sigurnost </a:t>
            </a:r>
            <a:r>
              <a:rPr lang="bs-Latn-BA" sz="2000" i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i </a:t>
            </a:r>
            <a:r>
              <a:rPr lang="bs-Latn-BA" sz="2000" i="1" dirty="0">
                <a:solidFill>
                  <a:srgbClr val="FF9933"/>
                </a:solidFill>
                <a:latin typeface="Myriad Pro" panose="020B0503030403020204" pitchFamily="34" charset="0"/>
              </a:rPr>
              <a:t>privatnost na razini koju evropski građani očekuju. </a:t>
            </a:r>
          </a:p>
          <a:p>
            <a:pPr marL="0" indent="0">
              <a:buNone/>
            </a:pPr>
            <a:r>
              <a:rPr lang="bs-Latn-BA" sz="2000" i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Vjera </a:t>
            </a:r>
            <a:r>
              <a:rPr lang="bs-Latn-BA" sz="2000" i="1" dirty="0">
                <a:solidFill>
                  <a:srgbClr val="FF9933"/>
                </a:solidFill>
                <a:latin typeface="Myriad Pro" panose="020B0503030403020204" pitchFamily="34" charset="0"/>
              </a:rPr>
              <a:t>i povjerenje korisnika i kompanija u nove proizvode i usluge informacijske i komunikacijske tehnologije, nužni su za digitalizaciju privrede i društva.“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79" y="843558"/>
            <a:ext cx="355646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335" y="1073303"/>
            <a:ext cx="4304673" cy="36933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bs-Latn-BA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Novi digitalni poslovni modeli i ekosistemi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051" y="2088683"/>
            <a:ext cx="3727893" cy="36933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s-Latn-BA" dirty="0" err="1" smtClean="0">
                <a:latin typeface="Myriad Pro" panose="020B0503030403020204" pitchFamily="34" charset="0"/>
              </a:rPr>
              <a:t>Unaprjeđenje</a:t>
            </a:r>
            <a:r>
              <a:rPr lang="bs-Latn-BA" dirty="0" smtClean="0">
                <a:latin typeface="Myriad Pro" panose="020B0503030403020204" pitchFamily="34" charset="0"/>
              </a:rPr>
              <a:t> </a:t>
            </a:r>
            <a:r>
              <a:rPr lang="bs-Latn-BA" dirty="0">
                <a:latin typeface="Myriad Pro" panose="020B0503030403020204" pitchFamily="34" charset="0"/>
              </a:rPr>
              <a:t>odnosa sa korisnicima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335" y="1574611"/>
            <a:ext cx="4304673" cy="36933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bs-Latn-BA" dirty="0" err="1">
                <a:latin typeface="Myriad Pro" panose="020B0503030403020204" pitchFamily="34" charset="0"/>
              </a:rPr>
              <a:t>Poboljšanje</a:t>
            </a:r>
            <a:r>
              <a:rPr lang="bs-Latn-BA" dirty="0">
                <a:latin typeface="Myriad Pro" panose="020B0503030403020204" pitchFamily="34" charset="0"/>
              </a:rPr>
              <a:t> interne operativne </a:t>
            </a:r>
            <a:r>
              <a:rPr lang="bs-Latn-BA" dirty="0" smtClean="0">
                <a:latin typeface="Myriad Pro" panose="020B0503030403020204" pitchFamily="34" charset="0"/>
              </a:rPr>
              <a:t>efikasnosti</a:t>
            </a:r>
            <a:endParaRPr lang="bs-Latn-BA" dirty="0">
              <a:latin typeface="Myriad Pro" panose="020B0503030403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pPr algn="l"/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Digitalna transformacija</a:t>
            </a:r>
          </a:p>
        </p:txBody>
      </p:sp>
      <p:pic>
        <p:nvPicPr>
          <p:cNvPr id="11" name="FF781068-1414-43EC-8050-371C5E8734D7" descr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8683"/>
            <a:ext cx="4338921" cy="238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pPr algn="l"/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Digitalna transformacija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513"/>
            <a:ext cx="9144000" cy="21859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4968552" cy="326419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bs-Latn-BA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Dizajnirati tehnička rješenja za tri godine unaprijed, graditi za trenutnu upotrebu </a:t>
            </a:r>
            <a:endParaRPr lang="bs-Latn-BA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bs-Latn-BA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Primijeniti </a:t>
            </a:r>
            <a:r>
              <a:rPr lang="bs-Latn-BA" sz="16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agilnu fuziju strategije, dizajna i tehnologije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bs-Latn-BA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Tražiti od korisnika povratne informacije, što prije i što češće</a:t>
            </a:r>
            <a:endParaRPr lang="bs-Latn-BA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bs-Latn-BA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 otvoren za sve ideje, a fokusirati se na najbolje</a:t>
            </a:r>
            <a:endParaRPr lang="bs-Latn-BA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bs-Latn-BA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Tragati za vlastitim rješenjima i komercijalnim pokretačima</a:t>
            </a:r>
            <a:endParaRPr lang="bs-Latn-BA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bs-Latn-BA" sz="1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Staviti korisničko iskustvo u prvi plan, a tehnologiju u drugi</a:t>
            </a:r>
            <a:endParaRPr lang="bs-Latn-BA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632"/>
            <a:ext cx="143908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pPr algn="l"/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Digitalna transformacija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150" y="992627"/>
            <a:ext cx="604867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Poslovna inteligencija i analitika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Korisnički orijentisane aplikacije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Upravljanje korisničkim iskustvom (CEM)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Sistemi operativne podrške (OSS)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FF9933"/>
                </a:solidFill>
                <a:latin typeface="Arial" panose="020B0604020202020204" pitchFamily="34" charset="0"/>
              </a:rPr>
              <a:t>Upravljanje odnosima s korisnicima (CRM)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 err="1">
                <a:solidFill>
                  <a:srgbClr val="FF9933"/>
                </a:solidFill>
                <a:latin typeface="Arial" panose="020B0604020202020204" pitchFamily="34" charset="0"/>
              </a:rPr>
              <a:t>Cyber</a:t>
            </a: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 sigurnost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Razvoj aplikacijskih interfejsa (</a:t>
            </a:r>
            <a:r>
              <a:rPr lang="bs-Latn-BA" dirty="0" err="1">
                <a:solidFill>
                  <a:srgbClr val="FF9933"/>
                </a:solidFill>
                <a:latin typeface="Arial" panose="020B0604020202020204" pitchFamily="34" charset="0"/>
              </a:rPr>
              <a:t>APIs</a:t>
            </a: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Alati za kolaboraciju – </a:t>
            </a:r>
            <a:r>
              <a:rPr lang="bs-Latn-BA" dirty="0" err="1">
                <a:solidFill>
                  <a:srgbClr val="FF9933"/>
                </a:solidFill>
                <a:latin typeface="Arial" panose="020B0604020202020204" pitchFamily="34" charset="0"/>
              </a:rPr>
              <a:t>Workforce</a:t>
            </a:r>
            <a:endParaRPr lang="bs-Latn-BA" dirty="0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s-Latn-BA" dirty="0">
                <a:solidFill>
                  <a:srgbClr val="FF9933"/>
                </a:solidFill>
                <a:latin typeface="Arial" panose="020B0604020202020204" pitchFamily="34" charset="0"/>
              </a:rPr>
              <a:t>Upravljanje identitetima i pristupom</a:t>
            </a:r>
            <a:endParaRPr lang="bs-Latn-BA" dirty="0">
              <a:solidFill>
                <a:srgbClr val="FF99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04206"/>
            <a:ext cx="3816424" cy="29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Moderniziramo </a:t>
            </a:r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mobilnu </a:t>
            </a:r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mrežu</a:t>
            </a:r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: 4G+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9512" y="778683"/>
            <a:ext cx="8177213" cy="496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lnSpc>
                <a:spcPct val="150000"/>
              </a:lnSpc>
              <a:defRPr/>
            </a:pPr>
            <a:r>
              <a:rPr lang="pl-PL" b="1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Napredna rješenja za RAN opremu i antenske sisteme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1188468"/>
            <a:ext cx="489585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Single RAN rješenja za BS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Zajedničke sistemske jedinice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Multistandardni radio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Wideband pojačavači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Main-remote rješenja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Multiband antene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Višeportne </a:t>
            </a:r>
            <a:r>
              <a:rPr lang="hr-HR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antene</a:t>
            </a:r>
            <a:endParaRPr lang="hr-HR" dirty="0">
              <a:solidFill>
                <a:srgbClr val="FF9933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6504" y="1603965"/>
            <a:ext cx="4321175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Veća spektralna efikasnost</a:t>
            </a:r>
          </a:p>
          <a:p>
            <a:pPr algn="r">
              <a:lnSpc>
                <a:spcPct val="150000"/>
              </a:lnSpc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Veća energetska efikasnost</a:t>
            </a:r>
          </a:p>
          <a:p>
            <a:pPr algn="r">
              <a:lnSpc>
                <a:spcPct val="150000"/>
              </a:lnSpc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Manje dimenzije opreme</a:t>
            </a:r>
          </a:p>
          <a:p>
            <a:pPr algn="r">
              <a:lnSpc>
                <a:spcPct val="150000"/>
              </a:lnSpc>
              <a:defRPr/>
            </a:pPr>
            <a:r>
              <a:rPr lang="hr-HR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Uštede </a:t>
            </a: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na prostoru za smještaj opreme</a:t>
            </a:r>
          </a:p>
          <a:p>
            <a:pPr algn="r">
              <a:lnSpc>
                <a:spcPct val="150000"/>
              </a:lnSpc>
              <a:defRPr/>
            </a:pPr>
            <a:r>
              <a:rPr lang="hr-HR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Uštede el. energije na opremi, klimi i sl.</a:t>
            </a:r>
          </a:p>
        </p:txBody>
      </p:sp>
      <p:sp>
        <p:nvSpPr>
          <p:cNvPr id="10" name="Right Arrow 2"/>
          <p:cNvSpPr>
            <a:spLocks noChangeArrowheads="1"/>
          </p:cNvSpPr>
          <p:nvPr/>
        </p:nvSpPr>
        <p:spPr bwMode="auto">
          <a:xfrm>
            <a:off x="4163741" y="1968152"/>
            <a:ext cx="1025525" cy="720725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s-Latn-BA" altLang="sr-Latn-RS" sz="180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15566"/>
            <a:ext cx="3816424" cy="3571051"/>
          </a:xfrm>
          <a:prstGeom prst="rect">
            <a:avLst/>
          </a:prstGeom>
        </p:spPr>
      </p:pic>
      <p:sp>
        <p:nvSpPr>
          <p:cNvPr id="273" name="TextBox 272"/>
          <p:cNvSpPr txBox="1"/>
          <p:nvPr/>
        </p:nvSpPr>
        <p:spPr>
          <a:xfrm>
            <a:off x="251520" y="1117830"/>
            <a:ext cx="37305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1300 lokacija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hr-HR" sz="28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600 4G+ lokacija</a:t>
            </a:r>
            <a:endParaRPr lang="hr-HR" sz="2800" dirty="0">
              <a:solidFill>
                <a:srgbClr val="FF9933"/>
              </a:solidFill>
              <a:latin typeface="Myriad Pro" panose="020B0503030403020204" pitchFamily="34" charset="0"/>
              <a:cs typeface="Arial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bs-Latn-BA" sz="2800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91 opština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bs-Latn-BA" sz="2800" dirty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70% </a:t>
            </a:r>
            <a:r>
              <a:rPr lang="bs-Latn-BA" sz="28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pokriv.st.</a:t>
            </a:r>
            <a:endParaRPr lang="bs-Latn-BA" sz="2800" dirty="0">
              <a:solidFill>
                <a:srgbClr val="FF9933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276" name="Tit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29600" cy="857250"/>
          </a:xfrm>
        </p:spPr>
        <p:txBody>
          <a:bodyPr/>
          <a:lstStyle/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Moderniziramo </a:t>
            </a:r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mobilnu </a:t>
            </a:r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mrežu</a:t>
            </a:r>
            <a:r>
              <a:rPr lang="bs-Latn-BA" sz="3200" b="1" dirty="0">
                <a:solidFill>
                  <a:srgbClr val="FF9933"/>
                </a:solidFill>
                <a:latin typeface="Myriad Pro" panose="020B0503030403020204" pitchFamily="34" charset="0"/>
              </a:rPr>
              <a:t>: 4G+</a:t>
            </a:r>
          </a:p>
        </p:txBody>
      </p:sp>
    </p:spTree>
    <p:extLst>
      <p:ext uri="{BB962C8B-B14F-4D97-AF65-F5344CB8AC3E}">
        <p14:creationId xmlns:p14="http://schemas.microsoft.com/office/powerpoint/2010/main" val="31372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9742"/>
            <a:ext cx="1970485" cy="14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12" y="915566"/>
            <a:ext cx="3835152" cy="357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7638" y="248125"/>
            <a:ext cx="8229600" cy="7875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bs-Latn-BA" sz="3200" b="1" dirty="0" smtClean="0">
                <a:solidFill>
                  <a:srgbClr val="FF9933"/>
                </a:solidFill>
                <a:latin typeface="Myriad Pro" panose="020B0503030403020204" pitchFamily="34" charset="0"/>
              </a:rPr>
              <a:t>Moderniziramo mobilnu mrežu: 4G+</a:t>
            </a:r>
            <a:endParaRPr lang="bs-Latn-BA" sz="3200" b="1" dirty="0">
              <a:solidFill>
                <a:srgbClr val="FF9933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1070" y="2176576"/>
            <a:ext cx="136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bs-Latn-BA" sz="3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7996</TotalTime>
  <Words>578</Words>
  <Application>Microsoft Office PowerPoint</Application>
  <PresentationFormat>On-screen Show (16:9)</PresentationFormat>
  <Paragraphs>118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Myriad Pro</vt:lpstr>
      <vt:lpstr>Wingdings</vt:lpstr>
      <vt:lpstr>Office Theme</vt:lpstr>
      <vt:lpstr>BH TELECOM d.d. Sarajevo</vt:lpstr>
      <vt:lpstr>PowerPoint Presentation</vt:lpstr>
      <vt:lpstr>Digitalna transformacija</vt:lpstr>
      <vt:lpstr>Digitalna transformacija</vt:lpstr>
      <vt:lpstr>Digitalna transformacija</vt:lpstr>
      <vt:lpstr>Digitalna transformacija</vt:lpstr>
      <vt:lpstr>Moderniziramo mobilnu mrežu: 4G+</vt:lpstr>
      <vt:lpstr>Moderniziramo mobilnu mrežu: 4G+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tarikc</dc:creator>
  <cp:lastModifiedBy>Jasna Mulabegović</cp:lastModifiedBy>
  <cp:revision>391</cp:revision>
  <dcterms:created xsi:type="dcterms:W3CDTF">2008-03-21T08:37:19Z</dcterms:created>
  <dcterms:modified xsi:type="dcterms:W3CDTF">2019-04-05T08:42:53Z</dcterms:modified>
</cp:coreProperties>
</file>